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Chewy"/>
      <p:regular r:id="rId29"/>
    </p:embeddedFont>
    <p:embeddedFont>
      <p:font typeface="Oswald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hew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Moreover, we applied tri-planar mapping to overcome distortino issue, and bump mapping for realistic look of mountain.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As for animation, we try to reproduce waving sea by updating texture mapping according to time.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Also, for natural behavior of bubble, we implemented basic physics including spring-mass model, locomotion under gravity, and natural shrinking.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Furthermore, there are several technical setup for game, such as Item generator or collision detection.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At last, from user study, we could several parameter for playability.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This is our title screen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After that, quick tutorial screen including mission, how to play, and rule.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This ia gameplay screen.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At the top of the screen, there are playtime and information about collected items and total items.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you know, our game is about blowing bubble.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To move bubble in specific direction, user should rotate the device and blow in front of the mic.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Mountains become transparent when touching on screen.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User can see through the mountain and find the items behind them.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Game clear screen appears when you collect all items.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But game over screen will poped up, if you collide with a map or bubble shrinks down too much.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Today, as a final presentation, I’d like to recap all the things we have done for the project, quickly.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From the beginning, we had four keywords to explore in interactive computer graphics course.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Which are.. 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I think, by doing our project, we kind of successfully explored all four keywords.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First, as for interaction, we tried to answer the question: how to apply sensor value to graphics?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We used three different sensors such as gyro sensor to rotate camera, mic to translate model, and touch to toggle the render mode.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As for modeling, we didn’t use some existing model, but tried to figure out how to algorithmically generate a map model?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Thus, we have tried gaussian function, diamond-square algorithm, and perlin noise algorithm to make map.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Also, our bubble and items are generated by subdivision algorithm.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So, we can easily change a resolution of polygons of our models.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As for rendering, we tried to render a realistic bubble.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Thus, we used cube mapping, alpha blending, and concept of fraction.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Also, we tried many things for realistic map. 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From the basics diffusion, texture mapping, blinn-phong shading to some techniques including haze effect, alpha blending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44937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spcAft>
                <a:spcPts val="0"/>
              </a:spcAft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defRPr sz="1600"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youtube.com/v/3x0aFNbdCqQ" TargetMode="External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youtube.com/v/uTmQbfBZGW4" TargetMode="External"/><Relationship Id="rId4" Type="http://schemas.openxmlformats.org/officeDocument/2006/relationships/image" Target="../media/image24.jpg"/><Relationship Id="rId5" Type="http://schemas.openxmlformats.org/officeDocument/2006/relationships/hyperlink" Target="http://youtube.com/v/hno7NqJEtVg" TargetMode="External"/><Relationship Id="rId6" Type="http://schemas.openxmlformats.org/officeDocument/2006/relationships/image" Target="../media/image23.jpg"/><Relationship Id="rId7" Type="http://schemas.openxmlformats.org/officeDocument/2006/relationships/hyperlink" Target="http://youtube.com/v/RIf0LYx_m0Q" TargetMode="External"/><Relationship Id="rId8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hyperlink" Target="http://youtube.com/v/rWOnuZH1uAM" TargetMode="External"/><Relationship Id="rId5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3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3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3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5" Type="http://schemas.openxmlformats.org/officeDocument/2006/relationships/image" Target="../media/image16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Relationship Id="rId4" Type="http://schemas.openxmlformats.org/officeDocument/2006/relationships/image" Target="../media/image31.png"/><Relationship Id="rId5" Type="http://schemas.openxmlformats.org/officeDocument/2006/relationships/image" Target="../media/image01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png"/><Relationship Id="rId4" Type="http://schemas.openxmlformats.org/officeDocument/2006/relationships/image" Target="../media/image34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3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3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youtube.com/v/hLJ8LMbxJqw" TargetMode="External"/><Relationship Id="rId4" Type="http://schemas.openxmlformats.org/officeDocument/2006/relationships/image" Target="../media/image00.jpg"/><Relationship Id="rId5" Type="http://schemas.openxmlformats.org/officeDocument/2006/relationships/hyperlink" Target="http://youtube.com/v/uJ5hvyx5-rc" TargetMode="External"/><Relationship Id="rId6" Type="http://schemas.openxmlformats.org/officeDocument/2006/relationships/image" Target="../media/image05.jpg"/><Relationship Id="rId7" Type="http://schemas.openxmlformats.org/officeDocument/2006/relationships/image" Target="../media/image06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youtube.com/v/_NrNARuYb6E" TargetMode="External"/><Relationship Id="rId4" Type="http://schemas.openxmlformats.org/officeDocument/2006/relationships/image" Target="../media/image08.jpg"/><Relationship Id="rId5" Type="http://schemas.openxmlformats.org/officeDocument/2006/relationships/hyperlink" Target="http://youtube.com/v/bOqCJR4FQmo" TargetMode="External"/><Relationship Id="rId6" Type="http://schemas.openxmlformats.org/officeDocument/2006/relationships/image" Target="../media/image0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youtube.com/v/juxFpi4DJto" TargetMode="External"/><Relationship Id="rId4" Type="http://schemas.openxmlformats.org/officeDocument/2006/relationships/image" Target="../media/image11.jpg"/><Relationship Id="rId5" Type="http://schemas.openxmlformats.org/officeDocument/2006/relationships/hyperlink" Target="http://youtube.com/v/NNjbKwnCMhI" TargetMode="External"/><Relationship Id="rId6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300">
                <a:solidFill>
                  <a:srgbClr val="666666"/>
                </a:solidFill>
                <a:latin typeface="Chewy"/>
                <a:ea typeface="Chewy"/>
                <a:cs typeface="Chewy"/>
                <a:sym typeface="Chewy"/>
              </a:rPr>
              <a:t>Bubble</a:t>
            </a: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47">
            <a:off x="7130595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3842850"/>
            <a:ext cx="8520600" cy="4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eam 4 (Hun-Min Park, Sang-Gyun An, JongMin Jin)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flipH="1" rot="-1585247">
            <a:off x="670420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Rendering: How to render realistic map? (2)</a:t>
            </a:r>
          </a:p>
        </p:txBody>
      </p:sp>
      <p:pic>
        <p:nvPicPr>
          <p:cNvPr descr="8.PNG" id="164" name="Shape 164"/>
          <p:cNvPicPr preferRelativeResize="0"/>
          <p:nvPr/>
        </p:nvPicPr>
        <p:blipFill rotWithShape="1">
          <a:blip r:embed="rId3">
            <a:alphaModFix/>
          </a:blip>
          <a:srcRect b="0" l="0" r="22015" t="0"/>
          <a:stretch/>
        </p:blipFill>
        <p:spPr>
          <a:xfrm>
            <a:off x="1419550" y="1664500"/>
            <a:ext cx="1818347" cy="2871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planar.PNG" id="165" name="Shape 165"/>
          <p:cNvPicPr preferRelativeResize="0"/>
          <p:nvPr/>
        </p:nvPicPr>
        <p:blipFill rotWithShape="1">
          <a:blip r:embed="rId4">
            <a:alphaModFix/>
          </a:blip>
          <a:srcRect b="18137" l="19671" r="27218" t="32843"/>
          <a:stretch/>
        </p:blipFill>
        <p:spPr>
          <a:xfrm>
            <a:off x="3473900" y="1664975"/>
            <a:ext cx="1884000" cy="28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5">
            <a:alphaModFix/>
          </a:blip>
          <a:srcRect b="0" l="0" r="0" t="19723"/>
          <a:stretch/>
        </p:blipFill>
        <p:spPr>
          <a:xfrm>
            <a:off x="5565900" y="1664497"/>
            <a:ext cx="2012449" cy="287195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3459900" y="4464225"/>
            <a:ext cx="1884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Tri-planar mapping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5464675" y="4464225"/>
            <a:ext cx="22149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Tri-planar bump mapping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235500" y="1071475"/>
            <a:ext cx="6366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Tri-planar + Normal(bump) map -&gt; Solved texture distortion, Realistic shading 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51850" y="3341875"/>
            <a:ext cx="11079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Distortion!</a:t>
            </a:r>
          </a:p>
        </p:txBody>
      </p:sp>
      <p:cxnSp>
        <p:nvCxnSpPr>
          <p:cNvPr id="171" name="Shape 171"/>
          <p:cNvCxnSpPr/>
          <p:nvPr/>
        </p:nvCxnSpPr>
        <p:spPr>
          <a:xfrm>
            <a:off x="1212975" y="3545625"/>
            <a:ext cx="431700" cy="14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Animation: How to animate waving sea naturally?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4056150"/>
            <a:ext cx="85206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"/>
              <a:t>Texture mapping according to time</a:t>
            </a:r>
          </a:p>
        </p:txBody>
      </p:sp>
      <p:sp>
        <p:nvSpPr>
          <p:cNvPr id="178" name="Shape 178" title="바다 1">
            <a:hlinkClick r:id="rId3"/>
          </p:cNvPr>
          <p:cNvSpPr/>
          <p:nvPr/>
        </p:nvSpPr>
        <p:spPr>
          <a:xfrm>
            <a:off x="2528300" y="1152475"/>
            <a:ext cx="3644584" cy="273342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Animation: How to animate bubble naturally?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4056150"/>
            <a:ext cx="85206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/>
              <a:t>Basic physics simulation (F=ma)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/>
              <a:t>Spring-mass model, locomotion under gravity, shrinking</a:t>
            </a:r>
          </a:p>
        </p:txBody>
      </p:sp>
      <p:sp>
        <p:nvSpPr>
          <p:cNvPr descr="I created this video with the YouTube Video Editor (http://www.youtube.com/editor)" id="185" name="Shape 185" title="My Edited Video">
            <a:hlinkClick r:id="rId3"/>
          </p:cNvPr>
          <p:cNvSpPr/>
          <p:nvPr/>
        </p:nvSpPr>
        <p:spPr>
          <a:xfrm>
            <a:off x="603375" y="1473450"/>
            <a:ext cx="2589333" cy="1942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6" name="Shape 186" title="Record 2016 11 17 09 06 26 77">
            <a:hlinkClick r:id="rId5"/>
          </p:cNvPr>
          <p:cNvSpPr/>
          <p:nvPr/>
        </p:nvSpPr>
        <p:spPr>
          <a:xfrm>
            <a:off x="3277325" y="1473475"/>
            <a:ext cx="2589360" cy="1942000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7" name="Shape 187" title="수축">
            <a:hlinkClick r:id="rId7"/>
          </p:cNvPr>
          <p:cNvSpPr/>
          <p:nvPr/>
        </p:nvSpPr>
        <p:spPr>
          <a:xfrm>
            <a:off x="5943400" y="1473450"/>
            <a:ext cx="2589350" cy="1942000"/>
          </a:xfrm>
          <a:prstGeom prst="rect">
            <a:avLst/>
          </a:prstGeom>
          <a:blipFill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Technical setup - Item generator / collision detection</a:t>
            </a:r>
          </a:p>
        </p:txBody>
      </p:sp>
      <p:pic>
        <p:nvPicPr>
          <p:cNvPr descr="item.PNG" id="193" name="Shape 193"/>
          <p:cNvPicPr preferRelativeResize="0"/>
          <p:nvPr/>
        </p:nvPicPr>
        <p:blipFill rotWithShape="1">
          <a:blip r:embed="rId3">
            <a:alphaModFix/>
          </a:blip>
          <a:srcRect b="18461" l="17917" r="17582" t="25219"/>
          <a:stretch/>
        </p:blipFill>
        <p:spPr>
          <a:xfrm>
            <a:off x="1504186" y="1284224"/>
            <a:ext cx="2119863" cy="30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 title="충돌 1">
            <a:hlinkClick r:id="rId4"/>
          </p:cNvPr>
          <p:cNvSpPr/>
          <p:nvPr/>
        </p:nvSpPr>
        <p:spPr>
          <a:xfrm>
            <a:off x="3691925" y="1284225"/>
            <a:ext cx="4102250" cy="3076675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5" name="Shape 195"/>
          <p:cNvSpPr txBox="1"/>
          <p:nvPr/>
        </p:nvSpPr>
        <p:spPr>
          <a:xfrm>
            <a:off x="1758350" y="4360900"/>
            <a:ext cx="1702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Items’ locations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4801050" y="4360900"/>
            <a:ext cx="1884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Collision detection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Heuristic evaluation with users </a:t>
            </a: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25942" t="0"/>
          <a:stretch/>
        </p:blipFill>
        <p:spPr>
          <a:xfrm>
            <a:off x="5873074" y="424725"/>
            <a:ext cx="2892475" cy="22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2475"/>
            <a:ext cx="4259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i="1" lang="en"/>
              <a:t>“It is too hard to play”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Adjust the # of items (50 → 30)</a:t>
            </a:r>
          </a:p>
          <a:p>
            <a:pPr indent="-228600" lvl="0" marL="457200" rtl="0">
              <a:spcBef>
                <a:spcPts val="0"/>
              </a:spcBef>
            </a:pPr>
            <a:r>
              <a:rPr i="1" lang="en"/>
              <a:t>“I don’t feel bubble shrinking”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Increase the speed of shrinking</a:t>
            </a:r>
          </a:p>
          <a:p>
            <a:pPr indent="-228600" lvl="0" marL="457200" rtl="0">
              <a:spcBef>
                <a:spcPts val="0"/>
              </a:spcBef>
            </a:pPr>
            <a:r>
              <a:rPr i="1" lang="en"/>
              <a:t>“I think gravity is too weak”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Increase gravity constant</a:t>
            </a:r>
          </a:p>
          <a:p>
            <a:pPr indent="-228600" lvl="0" marL="457200" rtl="0">
              <a:spcBef>
                <a:spcPts val="0"/>
              </a:spcBef>
            </a:pPr>
            <a:r>
              <a:rPr i="1" lang="en"/>
              <a:t>“Mic is too sensitive, it is even influenced by background noise”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Lowering sensitivity of mic</a:t>
            </a:r>
          </a:p>
          <a:p>
            <a:pPr indent="-228600" lvl="0" marL="457200" rtl="0">
              <a:spcBef>
                <a:spcPts val="0"/>
              </a:spcBef>
            </a:pPr>
            <a:r>
              <a:rPr i="1" lang="en"/>
              <a:t>“Tutorial page is needed”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Inserting a tutorial page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4">
            <a:alphaModFix/>
          </a:blip>
          <a:srcRect b="0" l="0" r="21500" t="0"/>
          <a:stretch/>
        </p:blipFill>
        <p:spPr>
          <a:xfrm>
            <a:off x="5873075" y="2785400"/>
            <a:ext cx="2892464" cy="22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Game interface walk-through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15" name="Shape 215"/>
          <p:cNvGrpSpPr/>
          <p:nvPr/>
        </p:nvGrpSpPr>
        <p:grpSpPr>
          <a:xfrm>
            <a:off x="3268506" y="359092"/>
            <a:ext cx="2292319" cy="4577465"/>
            <a:chOff x="3405648" y="751573"/>
            <a:chExt cx="2332675" cy="4658049"/>
          </a:xfrm>
        </p:grpSpPr>
        <p:pic>
          <p:nvPicPr>
            <p:cNvPr id="216" name="Shape 2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05648" y="751573"/>
              <a:ext cx="2332675" cy="465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Shape 2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40550" y="1246912"/>
              <a:ext cx="2062899" cy="36673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Shape 218"/>
          <p:cNvSpPr txBox="1"/>
          <p:nvPr>
            <p:ph idx="1" type="body"/>
          </p:nvPr>
        </p:nvSpPr>
        <p:spPr>
          <a:xfrm>
            <a:off x="5807425" y="4106175"/>
            <a:ext cx="25995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Title screen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06" y="359092"/>
            <a:ext cx="2292319" cy="457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525" y="845286"/>
            <a:ext cx="2022675" cy="359586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idx="1" type="body"/>
          </p:nvPr>
        </p:nvSpPr>
        <p:spPr>
          <a:xfrm>
            <a:off x="5807425" y="4106175"/>
            <a:ext cx="25995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How to play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06" y="359092"/>
            <a:ext cx="2292319" cy="457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525" y="835376"/>
            <a:ext cx="2022675" cy="359587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>
            <p:ph idx="1" type="body"/>
          </p:nvPr>
        </p:nvSpPr>
        <p:spPr>
          <a:xfrm>
            <a:off x="5807425" y="4106175"/>
            <a:ext cx="25995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Gameplay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06" y="359092"/>
            <a:ext cx="2292319" cy="457746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>
            <p:ph idx="1" type="body"/>
          </p:nvPr>
        </p:nvSpPr>
        <p:spPr>
          <a:xfrm>
            <a:off x="5934525" y="1387600"/>
            <a:ext cx="25995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# of collected items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# of total items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983500" y="1602175"/>
            <a:ext cx="14331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Play time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1310075" y="3413375"/>
            <a:ext cx="14331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Item(s)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525" y="835376"/>
            <a:ext cx="2022675" cy="359587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3996050" y="740511"/>
            <a:ext cx="421500" cy="4215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46" name="Shape 246"/>
          <p:cNvCxnSpPr/>
          <p:nvPr/>
        </p:nvCxnSpPr>
        <p:spPr>
          <a:xfrm flipH="1">
            <a:off x="2094650" y="944310"/>
            <a:ext cx="1901400" cy="753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7" name="Shape 247"/>
          <p:cNvSpPr/>
          <p:nvPr/>
        </p:nvSpPr>
        <p:spPr>
          <a:xfrm>
            <a:off x="4493794" y="814635"/>
            <a:ext cx="285000" cy="2850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48" name="Shape 248"/>
          <p:cNvCxnSpPr>
            <a:stCxn id="247" idx="6"/>
          </p:cNvCxnSpPr>
          <p:nvPr/>
        </p:nvCxnSpPr>
        <p:spPr>
          <a:xfrm>
            <a:off x="4778794" y="957135"/>
            <a:ext cx="1152900" cy="502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9" name="Shape 249"/>
          <p:cNvSpPr/>
          <p:nvPr/>
        </p:nvSpPr>
        <p:spPr>
          <a:xfrm>
            <a:off x="3501975" y="2221123"/>
            <a:ext cx="421500" cy="4215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0" name="Shape 250"/>
          <p:cNvCxnSpPr/>
          <p:nvPr/>
        </p:nvCxnSpPr>
        <p:spPr>
          <a:xfrm flipH="1">
            <a:off x="2146575" y="2424922"/>
            <a:ext cx="1355400" cy="1180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1" name="Shape 251"/>
          <p:cNvSpPr/>
          <p:nvPr/>
        </p:nvSpPr>
        <p:spPr>
          <a:xfrm>
            <a:off x="3951000" y="2175975"/>
            <a:ext cx="943800" cy="9438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2" name="Shape 252"/>
          <p:cNvCxnSpPr>
            <a:stCxn id="251" idx="5"/>
          </p:cNvCxnSpPr>
          <p:nvPr/>
        </p:nvCxnSpPr>
        <p:spPr>
          <a:xfrm>
            <a:off x="4756583" y="2981558"/>
            <a:ext cx="1320300" cy="396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3" name="Shape 253"/>
          <p:cNvSpPr txBox="1"/>
          <p:nvPr>
            <p:ph idx="1" type="body"/>
          </p:nvPr>
        </p:nvSpPr>
        <p:spPr>
          <a:xfrm>
            <a:off x="6086150" y="3119775"/>
            <a:ext cx="25995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Bubble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subTitle"/>
          </p:nvPr>
        </p:nvSpPr>
        <p:spPr>
          <a:xfrm>
            <a:off x="1755900" y="3989875"/>
            <a:ext cx="5632200" cy="115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Let’s blow a virtual bubble!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52">
            <a:off x="5707059" y="1944693"/>
            <a:ext cx="1987656" cy="1839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Shape 64"/>
          <p:cNvGrpSpPr/>
          <p:nvPr/>
        </p:nvGrpSpPr>
        <p:grpSpPr>
          <a:xfrm>
            <a:off x="3763205" y="577216"/>
            <a:ext cx="1617572" cy="3230097"/>
            <a:chOff x="3689202" y="744518"/>
            <a:chExt cx="1727990" cy="3450589"/>
          </a:xfrm>
        </p:grpSpPr>
        <p:grpSp>
          <p:nvGrpSpPr>
            <p:cNvPr id="65" name="Shape 65"/>
            <p:cNvGrpSpPr/>
            <p:nvPr/>
          </p:nvGrpSpPr>
          <p:grpSpPr>
            <a:xfrm>
              <a:off x="3689202" y="744518"/>
              <a:ext cx="1727990" cy="3450589"/>
              <a:chOff x="4838000" y="1257050"/>
              <a:chExt cx="1658499" cy="3311824"/>
            </a:xfrm>
          </p:grpSpPr>
          <p:pic>
            <p:nvPicPr>
              <p:cNvPr id="66" name="Shape 6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" name="Shape 67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8" name="Shape 68"/>
            <p:cNvPicPr preferRelativeResize="0"/>
            <p:nvPr/>
          </p:nvPicPr>
          <p:blipFill rotWithShape="1">
            <a:blip r:embed="rId5">
              <a:alphaModFix amt="87000"/>
            </a:blip>
            <a:srcRect b="0" l="47274" r="0" t="0"/>
            <a:stretch/>
          </p:blipFill>
          <p:spPr>
            <a:xfrm>
              <a:off x="3788910" y="1230379"/>
              <a:ext cx="1524494" cy="259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Shape 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48913" y="1950598"/>
              <a:ext cx="804498" cy="789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Shape 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07172" y="3027105"/>
              <a:ext cx="492449" cy="483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1" name="Shape 71"/>
            <p:cNvCxnSpPr/>
            <p:nvPr/>
          </p:nvCxnSpPr>
          <p:spPr>
            <a:xfrm rot="10800000">
              <a:off x="4551161" y="2496307"/>
              <a:ext cx="0" cy="695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72" name="Shape 72"/>
            <p:cNvSpPr txBox="1"/>
            <p:nvPr/>
          </p:nvSpPr>
          <p:spPr>
            <a:xfrm>
              <a:off x="4165739" y="1203932"/>
              <a:ext cx="7752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Start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Flying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06" y="359092"/>
            <a:ext cx="2292319" cy="457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525" y="835376"/>
            <a:ext cx="2022675" cy="3595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5">
            <a:alphaModFix/>
          </a:blip>
          <a:srcRect b="40216" l="28303" r="23180" t="0"/>
          <a:stretch/>
        </p:blipFill>
        <p:spPr>
          <a:xfrm rot="1585252">
            <a:off x="5914609" y="2613593"/>
            <a:ext cx="1987656" cy="1839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Shape 262"/>
          <p:cNvGrpSpPr/>
          <p:nvPr/>
        </p:nvGrpSpPr>
        <p:grpSpPr>
          <a:xfrm>
            <a:off x="1239399" y="1204000"/>
            <a:ext cx="1947700" cy="3594905"/>
            <a:chOff x="1239399" y="1204000"/>
            <a:chExt cx="1947700" cy="3594905"/>
          </a:xfrm>
        </p:grpSpPr>
        <p:pic>
          <p:nvPicPr>
            <p:cNvPr id="263" name="Shape 263"/>
            <p:cNvPicPr preferRelativeResize="0"/>
            <p:nvPr/>
          </p:nvPicPr>
          <p:blipFill rotWithShape="1">
            <a:blip r:embed="rId6">
              <a:alphaModFix/>
            </a:blip>
            <a:srcRect b="49865" l="31595" r="49289" t="19265"/>
            <a:stretch/>
          </p:blipFill>
          <p:spPr>
            <a:xfrm>
              <a:off x="1462554" y="1204000"/>
              <a:ext cx="1055924" cy="1153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Shape 264"/>
            <p:cNvPicPr preferRelativeResize="0"/>
            <p:nvPr/>
          </p:nvPicPr>
          <p:blipFill rotWithShape="1">
            <a:blip r:embed="rId6">
              <a:alphaModFix/>
            </a:blip>
            <a:srcRect b="62404" l="49780" r="36307" t="6726"/>
            <a:stretch/>
          </p:blipFill>
          <p:spPr>
            <a:xfrm>
              <a:off x="1420374" y="2378475"/>
              <a:ext cx="768550" cy="1153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Shape 265"/>
            <p:cNvSpPr/>
            <p:nvPr/>
          </p:nvSpPr>
          <p:spPr>
            <a:xfrm>
              <a:off x="2418701" y="3133400"/>
              <a:ext cx="768399" cy="7397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66" name="Shape 266"/>
            <p:cNvPicPr preferRelativeResize="0"/>
            <p:nvPr/>
          </p:nvPicPr>
          <p:blipFill rotWithShape="1">
            <a:blip r:embed="rId6">
              <a:alphaModFix/>
            </a:blip>
            <a:srcRect b="13172" l="27820" r="44983" t="57863"/>
            <a:stretch/>
          </p:blipFill>
          <p:spPr>
            <a:xfrm>
              <a:off x="1239399" y="3429774"/>
              <a:ext cx="1502375" cy="1082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Shape 267"/>
            <p:cNvSpPr/>
            <p:nvPr/>
          </p:nvSpPr>
          <p:spPr>
            <a:xfrm>
              <a:off x="2482624" y="3254249"/>
              <a:ext cx="619011" cy="7397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046073" y="4358805"/>
              <a:ext cx="472500" cy="44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06" y="359092"/>
            <a:ext cx="2292319" cy="457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525" y="835399"/>
            <a:ext cx="2022675" cy="359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6833" y="3128402"/>
            <a:ext cx="1519878" cy="325253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>
            <p:ph idx="1" type="body"/>
          </p:nvPr>
        </p:nvSpPr>
        <p:spPr>
          <a:xfrm>
            <a:off x="5807425" y="4106175"/>
            <a:ext cx="25995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Touch -&gt; Hint mode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06" y="359092"/>
            <a:ext cx="2292319" cy="457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525" y="845286"/>
            <a:ext cx="2022675" cy="359586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>
            <p:ph idx="1" type="body"/>
          </p:nvPr>
        </p:nvSpPr>
        <p:spPr>
          <a:xfrm>
            <a:off x="5807425" y="4106175"/>
            <a:ext cx="25995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If you collect all items.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06" y="359092"/>
            <a:ext cx="2292319" cy="457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524" y="845300"/>
            <a:ext cx="2022675" cy="359584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>
            <p:ph idx="1" type="body"/>
          </p:nvPr>
        </p:nvSpPr>
        <p:spPr>
          <a:xfrm>
            <a:off x="5807425" y="3546325"/>
            <a:ext cx="2599500" cy="9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If you collide with a map.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If bubble shrinks down.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100">
                <a:solidFill>
                  <a:srgbClr val="666666"/>
                </a:solidFill>
                <a:latin typeface="Chewy"/>
                <a:ea typeface="Chewy"/>
                <a:cs typeface="Chewy"/>
                <a:sym typeface="Chewy"/>
              </a:rPr>
              <a:t>Thank U</a:t>
            </a: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47">
            <a:off x="7130595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flipH="1" rot="-1585247">
            <a:off x="670420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schedule</a:t>
            </a:r>
          </a:p>
        </p:txBody>
      </p:sp>
      <p:cxnSp>
        <p:nvCxnSpPr>
          <p:cNvPr id="78" name="Shape 78"/>
          <p:cNvCxnSpPr>
            <a:endCxn id="79" idx="2"/>
          </p:cNvCxnSpPr>
          <p:nvPr/>
        </p:nvCxnSpPr>
        <p:spPr>
          <a:xfrm>
            <a:off x="1476534" y="2403304"/>
            <a:ext cx="68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" name="Shape 80"/>
          <p:cNvSpPr/>
          <p:nvPr/>
        </p:nvSpPr>
        <p:spPr>
          <a:xfrm>
            <a:off x="240450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Project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Setup</a:t>
            </a:r>
          </a:p>
        </p:txBody>
      </p:sp>
      <p:sp>
        <p:nvSpPr>
          <p:cNvPr id="81" name="Shape 81"/>
          <p:cNvSpPr/>
          <p:nvPr/>
        </p:nvSpPr>
        <p:spPr>
          <a:xfrm>
            <a:off x="1909275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Basic graphics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&amp;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physics</a:t>
            </a:r>
          </a:p>
        </p:txBody>
      </p:sp>
      <p:sp>
        <p:nvSpPr>
          <p:cNvPr id="82" name="Shape 82"/>
          <p:cNvSpPr/>
          <p:nvPr/>
        </p:nvSpPr>
        <p:spPr>
          <a:xfrm>
            <a:off x="3578100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Advanced graphics</a:t>
            </a:r>
          </a:p>
        </p:txBody>
      </p:sp>
      <p:sp>
        <p:nvSpPr>
          <p:cNvPr id="83" name="Shape 83"/>
          <p:cNvSpPr/>
          <p:nvPr/>
        </p:nvSpPr>
        <p:spPr>
          <a:xfrm>
            <a:off x="6894938" y="1487325"/>
            <a:ext cx="12777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5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 sz="1500"/>
              <a:t>Beta ver.</a:t>
            </a:r>
          </a:p>
        </p:txBody>
      </p:sp>
      <p:sp>
        <p:nvSpPr>
          <p:cNvPr id="84" name="Shape 84"/>
          <p:cNvSpPr/>
          <p:nvPr/>
        </p:nvSpPr>
        <p:spPr>
          <a:xfrm>
            <a:off x="1616604" y="2327091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3285410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4954246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6623059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" name="Shape 88"/>
          <p:cNvCxnSpPr>
            <a:stCxn id="84" idx="4"/>
            <a:endCxn id="89" idx="0"/>
          </p:cNvCxnSpPr>
          <p:nvPr/>
        </p:nvCxnSpPr>
        <p:spPr>
          <a:xfrm>
            <a:off x="1692804" y="2479491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" name="Shape 89"/>
          <p:cNvSpPr/>
          <p:nvPr/>
        </p:nvSpPr>
        <p:spPr>
          <a:xfrm>
            <a:off x="1074875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1 (10/13)</a:t>
            </a:r>
          </a:p>
        </p:txBody>
      </p:sp>
      <p:cxnSp>
        <p:nvCxnSpPr>
          <p:cNvPr id="90" name="Shape 90"/>
          <p:cNvCxnSpPr>
            <a:stCxn id="85" idx="4"/>
            <a:endCxn id="91" idx="0"/>
          </p:cNvCxnSpPr>
          <p:nvPr/>
        </p:nvCxnSpPr>
        <p:spPr>
          <a:xfrm>
            <a:off x="3361610" y="2479504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" name="Shape 92"/>
          <p:cNvCxnSpPr>
            <a:stCxn id="86" idx="4"/>
            <a:endCxn id="93" idx="0"/>
          </p:cNvCxnSpPr>
          <p:nvPr/>
        </p:nvCxnSpPr>
        <p:spPr>
          <a:xfrm>
            <a:off x="5030446" y="2479504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" name="Shape 94"/>
          <p:cNvCxnSpPr>
            <a:stCxn id="87" idx="4"/>
            <a:endCxn id="95" idx="0"/>
          </p:cNvCxnSpPr>
          <p:nvPr/>
        </p:nvCxnSpPr>
        <p:spPr>
          <a:xfrm>
            <a:off x="6699259" y="2479504"/>
            <a:ext cx="30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" name="Shape 91"/>
          <p:cNvSpPr/>
          <p:nvPr/>
        </p:nvSpPr>
        <p:spPr>
          <a:xfrm>
            <a:off x="2743679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(11/03)</a:t>
            </a:r>
          </a:p>
        </p:txBody>
      </p:sp>
      <p:sp>
        <p:nvSpPr>
          <p:cNvPr id="93" name="Shape 93"/>
          <p:cNvSpPr/>
          <p:nvPr/>
        </p:nvSpPr>
        <p:spPr>
          <a:xfrm>
            <a:off x="4412549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3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(11/17)</a:t>
            </a:r>
          </a:p>
        </p:txBody>
      </p:sp>
      <p:sp>
        <p:nvSpPr>
          <p:cNvPr id="95" name="Shape 95"/>
          <p:cNvSpPr/>
          <p:nvPr/>
        </p:nvSpPr>
        <p:spPr>
          <a:xfrm>
            <a:off x="6081421" y="4186223"/>
            <a:ext cx="1235999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4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(12/01)</a:t>
            </a:r>
          </a:p>
        </p:txBody>
      </p:sp>
      <p:sp>
        <p:nvSpPr>
          <p:cNvPr id="79" name="Shape 79"/>
          <p:cNvSpPr/>
          <p:nvPr/>
        </p:nvSpPr>
        <p:spPr>
          <a:xfrm>
            <a:off x="8291934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6" name="Shape 96"/>
          <p:cNvCxnSpPr>
            <a:stCxn id="79" idx="4"/>
            <a:endCxn id="97" idx="0"/>
          </p:cNvCxnSpPr>
          <p:nvPr/>
        </p:nvCxnSpPr>
        <p:spPr>
          <a:xfrm>
            <a:off x="8368134" y="2479504"/>
            <a:ext cx="30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" name="Shape 97"/>
          <p:cNvSpPr/>
          <p:nvPr/>
        </p:nvSpPr>
        <p:spPr>
          <a:xfrm>
            <a:off x="7750298" y="4186223"/>
            <a:ext cx="1236000" cy="443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(12/14)</a:t>
            </a:r>
          </a:p>
        </p:txBody>
      </p:sp>
      <p:sp>
        <p:nvSpPr>
          <p:cNvPr id="98" name="Shape 98"/>
          <p:cNvSpPr/>
          <p:nvPr/>
        </p:nvSpPr>
        <p:spPr>
          <a:xfrm>
            <a:off x="5246925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Alpha ver.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wanted explore: 4 keywords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26656" r="9996" t="0"/>
          <a:stretch/>
        </p:blipFill>
        <p:spPr>
          <a:xfrm>
            <a:off x="205275" y="1872075"/>
            <a:ext cx="3620275" cy="319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Shape 105"/>
          <p:cNvGrpSpPr/>
          <p:nvPr/>
        </p:nvGrpSpPr>
        <p:grpSpPr>
          <a:xfrm>
            <a:off x="3762502" y="1133354"/>
            <a:ext cx="5276041" cy="3991025"/>
            <a:chOff x="1933975" y="1152474"/>
            <a:chExt cx="5276041" cy="3991025"/>
          </a:xfrm>
        </p:grpSpPr>
        <p:pic>
          <p:nvPicPr>
            <p:cNvPr id="106" name="Shape 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3975" y="1152474"/>
              <a:ext cx="5276041" cy="399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2351325" y="2124725"/>
              <a:ext cx="961200" cy="8397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Shape 108"/>
          <p:cNvSpPr txBox="1"/>
          <p:nvPr/>
        </p:nvSpPr>
        <p:spPr>
          <a:xfrm>
            <a:off x="457200" y="1531125"/>
            <a:ext cx="1595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chemeClr val="dk2"/>
                </a:solidFill>
              </a:rPr>
              <a:t>Interaction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Interaction: How to apply sensor value to graphics?</a:t>
            </a:r>
          </a:p>
        </p:txBody>
      </p:sp>
      <p:sp>
        <p:nvSpPr>
          <p:cNvPr id="114" name="Shape 114" title="VID 20161012 225646">
            <a:hlinkClick r:id="rId3"/>
          </p:cNvPr>
          <p:cNvSpPr/>
          <p:nvPr/>
        </p:nvSpPr>
        <p:spPr>
          <a:xfrm>
            <a:off x="414725" y="1199199"/>
            <a:ext cx="2873875" cy="21554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Shape 115" title="ko">
            <a:hlinkClick r:id="rId5"/>
          </p:cNvPr>
          <p:cNvSpPr/>
          <p:nvPr/>
        </p:nvSpPr>
        <p:spPr>
          <a:xfrm>
            <a:off x="3400938" y="1199200"/>
            <a:ext cx="2873875" cy="2155417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6" name="Shape 116"/>
          <p:cNvGrpSpPr/>
          <p:nvPr/>
        </p:nvGrpSpPr>
        <p:grpSpPr>
          <a:xfrm>
            <a:off x="6375208" y="1160318"/>
            <a:ext cx="2292978" cy="5379467"/>
            <a:chOff x="6354150" y="222600"/>
            <a:chExt cx="3055675" cy="7168799"/>
          </a:xfrm>
        </p:grpSpPr>
        <p:pic>
          <p:nvPicPr>
            <p:cNvPr descr="trans_2.png" id="117" name="Shape 117"/>
            <p:cNvPicPr preferRelativeResize="0"/>
            <p:nvPr/>
          </p:nvPicPr>
          <p:blipFill rotWithShape="1">
            <a:blip r:embed="rId7">
              <a:alphaModFix/>
            </a:blip>
            <a:srcRect b="0" l="7708" r="8229" t="4278"/>
            <a:stretch/>
          </p:blipFill>
          <p:spPr>
            <a:xfrm>
              <a:off x="6354150" y="222600"/>
              <a:ext cx="2537925" cy="473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Shape 1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84400" y="3057000"/>
              <a:ext cx="2025425" cy="4334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3536100"/>
            <a:ext cx="8520600" cy="146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Gyro sensor → camera rotation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Mic → model translation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Touch → change render mode (transparency; GL_BLEND)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Modeling: How to algorithmically generate a </a:t>
            </a:r>
            <a:r>
              <a:rPr lang="en" sz="2600">
                <a:solidFill>
                  <a:srgbClr val="0000FF"/>
                </a:solidFill>
              </a:rPr>
              <a:t>Map</a:t>
            </a:r>
            <a:r>
              <a:rPr lang="en" sz="2600"/>
              <a:t> model?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3849100"/>
            <a:ext cx="8520600" cy="99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Using Gaussian function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Using diamond-square algorithm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Using perlin noise algorithm</a:t>
            </a:r>
          </a:p>
        </p:txBody>
      </p:sp>
      <p:sp>
        <p:nvSpPr>
          <p:cNvPr id="126" name="Shape 126" title="01">
            <a:hlinkClick r:id="rId3"/>
          </p:cNvPr>
          <p:cNvSpPr/>
          <p:nvPr/>
        </p:nvSpPr>
        <p:spPr>
          <a:xfrm>
            <a:off x="1224021" y="1453574"/>
            <a:ext cx="3035403" cy="22765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Shape 127" title="mapgen filled">
            <a:hlinkClick r:id="rId5"/>
          </p:cNvPr>
          <p:cNvSpPr/>
          <p:nvPr/>
        </p:nvSpPr>
        <p:spPr>
          <a:xfrm>
            <a:off x="4347225" y="1453562"/>
            <a:ext cx="3035460" cy="2276587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Modeling: How to algorithmically generate a </a:t>
            </a:r>
            <a:r>
              <a:rPr lang="en" sz="2400">
                <a:solidFill>
                  <a:srgbClr val="0000FF"/>
                </a:solidFill>
              </a:rPr>
              <a:t>Bubble </a:t>
            </a:r>
            <a:r>
              <a:rPr lang="en" sz="2400"/>
              <a:t>model?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3536100"/>
            <a:ext cx="8520600" cy="146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Subdivision algorithm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+ item model 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13815" l="0" r="0" t="0"/>
          <a:stretch/>
        </p:blipFill>
        <p:spPr>
          <a:xfrm>
            <a:off x="1123883" y="1382750"/>
            <a:ext cx="6391983" cy="20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Rendering: How to render realistic bubble? 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3770000"/>
            <a:ext cx="8520600" cy="92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Cube mapping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Alpha blending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Refraction</a:t>
            </a:r>
          </a:p>
        </p:txBody>
      </p:sp>
      <p:sp>
        <p:nvSpPr>
          <p:cNvPr descr="I created this video with the YouTube Video Editor (http://www.youtube.com/editor)" id="141" name="Shape 141" title="My Edited Video">
            <a:hlinkClick r:id="rId3"/>
          </p:cNvPr>
          <p:cNvSpPr/>
          <p:nvPr/>
        </p:nvSpPr>
        <p:spPr>
          <a:xfrm>
            <a:off x="4650012" y="1336000"/>
            <a:ext cx="3010075" cy="22575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2" name="Shape 142" title="bandicam 2016 11 03 01 49 43 231">
            <a:hlinkClick r:id="rId5"/>
          </p:cNvPr>
          <p:cNvSpPr/>
          <p:nvPr/>
        </p:nvSpPr>
        <p:spPr>
          <a:xfrm>
            <a:off x="1483912" y="1336000"/>
            <a:ext cx="3010075" cy="2257528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Rendering: How to render realistic map? (1)</a:t>
            </a:r>
          </a:p>
        </p:txBody>
      </p:sp>
      <p:pic>
        <p:nvPicPr>
          <p:cNvPr descr="2.PNG" id="148" name="Shape 148"/>
          <p:cNvPicPr preferRelativeResize="0"/>
          <p:nvPr/>
        </p:nvPicPr>
        <p:blipFill rotWithShape="1">
          <a:blip r:embed="rId3">
            <a:alphaModFix/>
          </a:blip>
          <a:srcRect b="16959" l="10920" r="10905" t="22124"/>
          <a:stretch/>
        </p:blipFill>
        <p:spPr>
          <a:xfrm>
            <a:off x="287700" y="1674821"/>
            <a:ext cx="1680567" cy="2472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PNG" id="149" name="Shape 149"/>
          <p:cNvPicPr preferRelativeResize="0"/>
          <p:nvPr/>
        </p:nvPicPr>
        <p:blipFill rotWithShape="1">
          <a:blip r:embed="rId4">
            <a:alphaModFix/>
          </a:blip>
          <a:srcRect b="18140" l="10813" r="12440" t="20942"/>
          <a:stretch/>
        </p:blipFill>
        <p:spPr>
          <a:xfrm>
            <a:off x="2032925" y="1674821"/>
            <a:ext cx="1680567" cy="2472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PNG" id="150" name="Shape 150"/>
          <p:cNvPicPr preferRelativeResize="0"/>
          <p:nvPr/>
        </p:nvPicPr>
        <p:blipFill rotWithShape="1">
          <a:blip r:embed="rId5">
            <a:alphaModFix/>
          </a:blip>
          <a:srcRect b="18109" l="11472" r="13146" t="21077"/>
          <a:stretch/>
        </p:blipFill>
        <p:spPr>
          <a:xfrm>
            <a:off x="3778151" y="1650827"/>
            <a:ext cx="1620551" cy="2472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캡처.PNG" id="151" name="Shape 151"/>
          <p:cNvPicPr preferRelativeResize="0"/>
          <p:nvPr/>
        </p:nvPicPr>
        <p:blipFill rotWithShape="1">
          <a:blip r:embed="rId6">
            <a:alphaModFix/>
          </a:blip>
          <a:srcRect b="18020" l="10999" r="10820" t="21446"/>
          <a:stretch/>
        </p:blipFill>
        <p:spPr>
          <a:xfrm>
            <a:off x="5463346" y="1650827"/>
            <a:ext cx="1680568" cy="2472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PNG" id="152" name="Shape 152"/>
          <p:cNvPicPr preferRelativeResize="0"/>
          <p:nvPr/>
        </p:nvPicPr>
        <p:blipFill rotWithShape="1">
          <a:blip r:embed="rId7">
            <a:alphaModFix/>
          </a:blip>
          <a:srcRect b="17972" l="10890" r="12363" t="21677"/>
          <a:stretch/>
        </p:blipFill>
        <p:spPr>
          <a:xfrm>
            <a:off x="7208525" y="1650837"/>
            <a:ext cx="1680574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2019600" y="4083225"/>
            <a:ext cx="1702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Texture mapping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645600" y="4083225"/>
            <a:ext cx="1884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Blinn-phong shading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5529650" y="4083225"/>
            <a:ext cx="1639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Haze effect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7186900" y="4083225"/>
            <a:ext cx="1702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Alpha blending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261037" y="4083225"/>
            <a:ext cx="1702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Diffuse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235500" y="1071475"/>
            <a:ext cx="4855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Diffuse + Blinn-phong -&gt; Shading of the 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